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31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0580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78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06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0704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71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149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5992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34325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60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9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295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08470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21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15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82730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9937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1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77868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4888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9098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755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06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89381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764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156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804268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31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772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65356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86792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49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756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96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055551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9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1521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9676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9125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201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940893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374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4333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510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18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2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2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775F55"/>
                </a:solidFill>
              </a:rPr>
              <a:pPr/>
              <a:t>09.10.2016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43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916832"/>
            <a:ext cx="6624736" cy="26642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Междисциплинарная программа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"</a:t>
            </a:r>
            <a:r>
              <a:rPr lang="ru-RU" sz="3200" b="1" dirty="0"/>
              <a:t>Смысловое </a:t>
            </a:r>
            <a:r>
              <a:rPr lang="ru-RU" sz="3200" b="1" dirty="0" smtClean="0"/>
              <a:t>чтение. Схематизация"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3764" y="188640"/>
            <a:ext cx="7396472" cy="6547197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Муниципальное автономное общеобразовательное учреждение «Гимназия»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Чернушка, 2016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3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Календарный план мероприятий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 smtClean="0"/>
              <a:t>2016-2017 год</a:t>
            </a:r>
          </a:p>
          <a:p>
            <a:r>
              <a:rPr lang="ru-RU" sz="2000" dirty="0" smtClean="0"/>
              <a:t>В учебный план включить факультативный курс «Смысловое чтение» для 5-6 классов </a:t>
            </a:r>
            <a:r>
              <a:rPr lang="ru-RU" sz="2000" dirty="0" smtClean="0"/>
              <a:t>( </a:t>
            </a:r>
            <a:r>
              <a:rPr lang="ru-RU" sz="2000" dirty="0" smtClean="0"/>
              <a:t>9 часов)</a:t>
            </a:r>
          </a:p>
          <a:p>
            <a:r>
              <a:rPr lang="ru-RU" sz="2000" dirty="0" smtClean="0"/>
              <a:t>Сентябрь 2016г. – </a:t>
            </a:r>
            <a:r>
              <a:rPr lang="ru-RU" sz="2000" dirty="0" smtClean="0"/>
              <a:t>входящие </a:t>
            </a:r>
            <a:r>
              <a:rPr lang="ru-RU" sz="2000" dirty="0" smtClean="0"/>
              <a:t>КМ (на материале др. авторов) в 5 классах по </a:t>
            </a:r>
            <a:r>
              <a:rPr lang="ru-RU" sz="2000" dirty="0"/>
              <a:t>оценке </a:t>
            </a:r>
            <a:r>
              <a:rPr lang="ru-RU" sz="2000" dirty="0" smtClean="0"/>
              <a:t>умения </a:t>
            </a:r>
            <a:r>
              <a:rPr lang="ru-RU" sz="2000" dirty="0"/>
              <a:t>выделить в тексте информацию, необходимую для сравнения 2- х и более </a:t>
            </a:r>
            <a:r>
              <a:rPr lang="ru-RU" sz="2000" dirty="0" smtClean="0"/>
              <a:t>объектов и умения  выделить объект текста и его характеристики</a:t>
            </a:r>
            <a:endParaRPr lang="ru-RU" sz="2000" dirty="0" smtClean="0"/>
          </a:p>
          <a:p>
            <a:r>
              <a:rPr lang="ru-RU" sz="2000" dirty="0" smtClean="0"/>
              <a:t>Октябрь 2016г. – входящее </a:t>
            </a:r>
            <a:r>
              <a:rPr lang="ru-RU" sz="2000" dirty="0"/>
              <a:t>КМ (на материале др. авторов) </a:t>
            </a:r>
            <a:r>
              <a:rPr lang="ru-RU" sz="2000" dirty="0" smtClean="0"/>
              <a:t>в 6 </a:t>
            </a:r>
            <a:r>
              <a:rPr lang="ru-RU" sz="2000" dirty="0"/>
              <a:t>классах </a:t>
            </a:r>
            <a:r>
              <a:rPr lang="ru-RU" sz="2000" dirty="0" smtClean="0"/>
              <a:t>по оценке умения </a:t>
            </a:r>
            <a:r>
              <a:rPr lang="ru-RU" sz="2000" dirty="0"/>
              <a:t>выделить в тексте информацию, необходимую для сравнения 2- х и более объектов  </a:t>
            </a:r>
            <a:r>
              <a:rPr lang="ru-RU" sz="2000" dirty="0" smtClean="0"/>
              <a:t>(сравнительная таблица с заданным объектом)</a:t>
            </a:r>
            <a:endParaRPr lang="ru-RU" sz="2000" dirty="0" smtClean="0"/>
          </a:p>
          <a:p>
            <a:r>
              <a:rPr lang="ru-RU" sz="2000" dirty="0" smtClean="0"/>
              <a:t>Ноябрь, 2016г. – работа с таблицами и схемами в урочной деятельности (география, рус. язык, литература, англ. </a:t>
            </a:r>
            <a:r>
              <a:rPr lang="ru-RU" sz="2000" dirty="0"/>
              <a:t>я</a:t>
            </a:r>
            <a:r>
              <a:rPr lang="ru-RU" sz="2000" dirty="0" smtClean="0"/>
              <a:t>зык)</a:t>
            </a:r>
          </a:p>
          <a:p>
            <a:r>
              <a:rPr lang="ru-RU" sz="2000" dirty="0" smtClean="0"/>
              <a:t>Декабрь 2016г. – КМ в 5 и 6 классах, самостоятельно </a:t>
            </a:r>
            <a:r>
              <a:rPr lang="ru-RU" sz="2000" dirty="0" smtClean="0"/>
              <a:t>отобранные тексты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Январь-февраль, 2017 – обработка результатов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1845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Контингент учащихся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179512" y="2438400"/>
            <a:ext cx="4392488" cy="4302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/>
              <a:t>Умение выделить в тексте информацию, необходимую для сравнения 2- х и более объектов</a:t>
            </a:r>
          </a:p>
          <a:p>
            <a:r>
              <a:rPr lang="ru-RU" sz="1800" dirty="0"/>
              <a:t>Работа с таблицей на материале г. </a:t>
            </a:r>
            <a:r>
              <a:rPr lang="ru-RU" sz="1800" dirty="0" err="1"/>
              <a:t>Чусового</a:t>
            </a:r>
            <a:r>
              <a:rPr lang="ru-RU" sz="1800" dirty="0"/>
              <a:t> (самостоятельное чтение сплошного текста)</a:t>
            </a:r>
          </a:p>
          <a:p>
            <a:r>
              <a:rPr lang="ru-RU" sz="1800" dirty="0"/>
              <a:t>В урочной деятельности и курсе внеурочной деятельности оформление таблиц (заполнение ячеек, граф) с использованием разных видов текста (сплошной, в иллюстрациями, видео)</a:t>
            </a:r>
          </a:p>
          <a:p>
            <a:r>
              <a:rPr lang="ru-RU" sz="1800" dirty="0"/>
              <a:t>КМ: Заполнение таблиц с </a:t>
            </a:r>
            <a:r>
              <a:rPr lang="ru-RU" sz="1800" dirty="0" smtClean="0"/>
              <a:t>заданным объектом текста и его характерными признаками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4091880" cy="42309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/>
              <a:t>Умение выделить в тексте  характеристики персонажей и провести сравнение</a:t>
            </a:r>
          </a:p>
          <a:p>
            <a:r>
              <a:rPr lang="ru-RU" sz="1800" dirty="0" smtClean="0"/>
              <a:t>Работа </a:t>
            </a:r>
            <a:endParaRPr lang="ru-RU" sz="1800" dirty="0"/>
          </a:p>
          <a:p>
            <a:r>
              <a:rPr lang="ru-RU" sz="1800" dirty="0"/>
              <a:t>В урочной деятельности и курсе внеурочной деятельности оформление </a:t>
            </a:r>
            <a:r>
              <a:rPr lang="ru-RU" sz="1800" dirty="0" smtClean="0"/>
              <a:t>таблиц</a:t>
            </a:r>
            <a:r>
              <a:rPr lang="ru-RU" sz="1800" dirty="0" smtClean="0"/>
              <a:t> </a:t>
            </a:r>
            <a:r>
              <a:rPr lang="ru-RU" sz="1800" dirty="0"/>
              <a:t>с использованием разных видов текста (</a:t>
            </a:r>
            <a:r>
              <a:rPr lang="ru-RU" sz="1800" dirty="0" smtClean="0"/>
              <a:t>сплошной</a:t>
            </a:r>
            <a:r>
              <a:rPr lang="ru-RU" sz="1800" dirty="0"/>
              <a:t> </a:t>
            </a:r>
            <a:r>
              <a:rPr lang="ru-RU" sz="1800" dirty="0" smtClean="0"/>
              <a:t>и</a:t>
            </a:r>
            <a:r>
              <a:rPr lang="ru-RU" sz="1800" dirty="0" smtClean="0"/>
              <a:t> </a:t>
            </a:r>
            <a:r>
              <a:rPr lang="ru-RU" sz="1800" dirty="0"/>
              <a:t>видео)</a:t>
            </a:r>
          </a:p>
          <a:p>
            <a:r>
              <a:rPr lang="ru-RU" sz="1800" dirty="0"/>
              <a:t>КМ: Отобразить информацию </a:t>
            </a:r>
            <a:r>
              <a:rPr lang="ru-RU" sz="1800" dirty="0" smtClean="0"/>
              <a:t>печатного и видеотекста в таблицу с заданными параметрами</a:t>
            </a: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611560" y="16288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5 классы (5А и 5В)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60032" y="16288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6 классы (6А и 6Г)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052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Извлечение </a:t>
            </a:r>
            <a:r>
              <a:rPr lang="ru-RU" sz="4000" b="1" dirty="0"/>
              <a:t>информации из текста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5 класс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поисковое чтение, оформление информации в виде </a:t>
            </a:r>
            <a:r>
              <a:rPr lang="ru-RU" b="1" dirty="0" smtClean="0"/>
              <a:t>сравнительной </a:t>
            </a:r>
            <a:r>
              <a:rPr lang="ru-RU" b="1" dirty="0" smtClean="0"/>
              <a:t>и описательной таблицы</a:t>
            </a:r>
            <a:endParaRPr lang="ru-RU" b="1" dirty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Развертывание </a:t>
            </a:r>
            <a:r>
              <a:rPr lang="ru-RU" dirty="0"/>
              <a:t>«цепочки результатов»:</a:t>
            </a:r>
          </a:p>
          <a:p>
            <a:r>
              <a:rPr lang="ru-RU" dirty="0" smtClean="0"/>
              <a:t>Содержание </a:t>
            </a:r>
            <a:r>
              <a:rPr lang="ru-RU" dirty="0"/>
              <a:t>извлекаемой информации (выделение объектов с определенными характеристиками; характеристики </a:t>
            </a:r>
            <a:r>
              <a:rPr lang="ru-RU" dirty="0" smtClean="0"/>
              <a:t>объектов)</a:t>
            </a:r>
            <a:endParaRPr lang="ru-RU" dirty="0"/>
          </a:p>
          <a:p>
            <a:r>
              <a:rPr lang="ru-RU" dirty="0" smtClean="0"/>
              <a:t>Сложность </a:t>
            </a:r>
            <a:r>
              <a:rPr lang="ru-RU" dirty="0"/>
              <a:t>текста </a:t>
            </a:r>
            <a:r>
              <a:rPr lang="ru-RU" dirty="0" smtClean="0"/>
              <a:t>(простой)</a:t>
            </a:r>
            <a:endParaRPr lang="ru-RU" dirty="0"/>
          </a:p>
          <a:p>
            <a:r>
              <a:rPr lang="ru-RU" dirty="0" smtClean="0"/>
              <a:t>Тип </a:t>
            </a:r>
            <a:r>
              <a:rPr lang="ru-RU" dirty="0"/>
              <a:t>текстов по характеру информации  (</a:t>
            </a:r>
            <a:r>
              <a:rPr lang="ru-RU" dirty="0" smtClean="0"/>
              <a:t>сплошной) </a:t>
            </a:r>
            <a:endParaRPr lang="ru-RU" dirty="0"/>
          </a:p>
          <a:p>
            <a:r>
              <a:rPr lang="ru-RU" dirty="0" smtClean="0"/>
              <a:t>Тип </a:t>
            </a:r>
            <a:r>
              <a:rPr lang="ru-RU" dirty="0"/>
              <a:t>текстов по содержанию (описание, повествование)</a:t>
            </a:r>
          </a:p>
          <a:p>
            <a:r>
              <a:rPr lang="ru-RU" dirty="0" smtClean="0"/>
              <a:t>Объем </a:t>
            </a:r>
            <a:r>
              <a:rPr lang="ru-RU" dirty="0"/>
              <a:t>текста </a:t>
            </a:r>
            <a:r>
              <a:rPr lang="ru-RU" dirty="0" smtClean="0"/>
              <a:t>(до 200 слов)</a:t>
            </a:r>
            <a:endParaRPr lang="ru-RU" dirty="0"/>
          </a:p>
          <a:p>
            <a:r>
              <a:rPr lang="ru-RU" dirty="0" smtClean="0"/>
              <a:t>Время </a:t>
            </a:r>
            <a:r>
              <a:rPr lang="ru-RU" dirty="0"/>
              <a:t>выполнения (</a:t>
            </a:r>
            <a:r>
              <a:rPr lang="ru-RU" dirty="0" smtClean="0"/>
              <a:t>25-30 </a:t>
            </a:r>
            <a:r>
              <a:rPr lang="ru-RU" dirty="0"/>
              <a:t>мин.)</a:t>
            </a:r>
          </a:p>
          <a:p>
            <a:r>
              <a:rPr lang="ru-RU" dirty="0" smtClean="0"/>
              <a:t>Формат </a:t>
            </a:r>
            <a:r>
              <a:rPr lang="ru-RU" dirty="0"/>
              <a:t>предъявления  </a:t>
            </a:r>
            <a:r>
              <a:rPr lang="ru-RU" dirty="0" smtClean="0"/>
              <a:t>(</a:t>
            </a:r>
            <a:r>
              <a:rPr lang="ru-RU" dirty="0" smtClean="0"/>
              <a:t>сравнительна/описательная </a:t>
            </a:r>
            <a:r>
              <a:rPr lang="ru-RU" dirty="0" smtClean="0"/>
              <a:t>таблица)</a:t>
            </a:r>
            <a:endParaRPr lang="ru-RU" dirty="0"/>
          </a:p>
          <a:p>
            <a:r>
              <a:rPr lang="ru-RU" dirty="0" smtClean="0"/>
              <a:t>Способ </a:t>
            </a:r>
            <a:r>
              <a:rPr lang="ru-RU" dirty="0"/>
              <a:t>восприятия текста (</a:t>
            </a:r>
            <a:r>
              <a:rPr lang="ru-RU" dirty="0" smtClean="0"/>
              <a:t>прочтение)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53928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364</Words>
  <Application>Microsoft Office PowerPoint</Application>
  <PresentationFormat>Экран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Тема Office</vt:lpstr>
      <vt:lpstr>Обычная</vt:lpstr>
      <vt:lpstr>1_Обычная</vt:lpstr>
      <vt:lpstr>2_Обычная</vt:lpstr>
      <vt:lpstr>3_Обычная</vt:lpstr>
      <vt:lpstr>Междисциплинарная программа  "Смысловое чтение. Схематизация" </vt:lpstr>
      <vt:lpstr>Календарный план мероприятий</vt:lpstr>
      <vt:lpstr>Контингент учащихся</vt:lpstr>
      <vt:lpstr>Извлечение информации из текста  5 класс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Междисциплинарная программа  "Смысловое чтение. Схематизация" </dc:title>
  <dc:creator>1</dc:creator>
  <cp:lastModifiedBy>1</cp:lastModifiedBy>
  <cp:revision>4</cp:revision>
  <dcterms:created xsi:type="dcterms:W3CDTF">2016-09-06T10:38:23Z</dcterms:created>
  <dcterms:modified xsi:type="dcterms:W3CDTF">2016-10-09T11:30:49Z</dcterms:modified>
</cp:coreProperties>
</file>